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3.gif" ContentType="image/gif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42.gif" ContentType="image/gif"/>
  <Override PartName="/ppt/media/image35.png" ContentType="image/png"/>
  <Override PartName="/ppt/media/image40.png" ContentType="image/pn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5B85D39-4BB1-4652-AA02-53227794DF9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760" cy="400716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1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Good Morning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Today, Presenting the current progress of my master thesis, which I started almost 2 months ago.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Topic is the characterization of the virome after liver transplantation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Taubert Working Group at the MHH were so kind to provide me with liver Sequencing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I am applying VirushunterGatherer to characterize the virome of those samples and maybe find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Then I am plotting and analysing the output using a small R package I created called Virusparies.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760" cy="400716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17 Samples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32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Shows how many viral families each file found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1 found nothing. The rest found at least 1 for DNA viruses, and 5 found RNA.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Lets talk results. Starting with taubert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-360" y="8121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Here you see the E-value distribution for all 3 families.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The red line shows a cut of 10 to the power of -5.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We use the </a:t>
            </a:r>
            <a:r>
              <a:rPr b="0" lang="de-DE" sz="2000" spc="-1" strike="sngStrike">
                <a:latin typeface="Arial"/>
              </a:rPr>
              <a:t>log10 of e</a:t>
            </a:r>
            <a:r>
              <a:rPr b="0" lang="de-DE" sz="2000" spc="-1" strike="noStrike">
                <a:latin typeface="Arial"/>
              </a:rPr>
              <a:t>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Sort by median.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Everything below that is not significant and wont be shown on the next plots.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1. You can see not a lot was found for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2. All the observations are close to the cutoffline.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3. See uroviricota which are usually dsDNA phages among RNA viruses.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A009B48-ADC9-4465-B86F-310C69D7367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From here on out all plots which dont plot the e-value will be filtered for 10⁻5. Thats why you see fewer results. The same applyes for teh other data sets.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Only signficant groups are shown here.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419AE4F-5229-4012-9A44-2454A59F165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DCF2998-3316-4679-B9AB-B01A22BDF1B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77730F0-318F-4043-AFC9-AB8A3FCDF75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The contig lengths are really short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Evalues are so low they are almost not significant,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But I extracted the subject reference virus to see what the contigs mapped to.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We see totivirae maps against a yeast virus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We have a snake deltavirus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Poxviruses you find in bonobos,skunks and mice from brazil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So most likely false positives.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Next the results for the mammalian data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Here we see the E-values.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I combined all 6 groups into one after running vhvg seperatly for each group.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We use the same cutoff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Flaviviridae has the highest median with extremly low E-values for 50 % of the data.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Followed by Astroviridae.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The median difference between first place and second place is large.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3 dominant phyla: Pisu, lena and kitrinoviricota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We have values below the threshold such as baculoviridae with only 2 outliers being above. 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760" cy="400716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1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outline of the presentation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Follows the classic Paper/ Journal Structure.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→ Talk about the motivation behind virus discovery.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→ Then I want to talk about the history of viral discovery real quick and how it applyes to vhvg.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Method → Talk about the data and changes made to VhVg. Present the output of VhVg that I used for further analysis.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Conclusion and Outlook.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&gt; Here again I show only the significant results above the cutoff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We see that 274 unique datasets exist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Just like uroviricota in Taubert dataset we have non-rna viruses in this dataset.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I clustred them into 1 group and found 25 non-rna virus families you see in the table.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followed by ….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In the last slide you saw that 70 datasets found unclassified.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That means the viral family was not available in the taxonomy column.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VirusHunterGatherer just failed to fetch them or fetched other taxonomic information except the family.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I wanted to know how many observations are unclassified 1/3 of all observations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&gt; 1 Dataset can find more than 1 virus &gt; more observatiosn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&gt; Profile search is not specific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Plot: Hunter results for Flavi_RdRp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Find Flavi in all data sets, but find also others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Find also Hepe and Bunya → Flavi contributes to other groups and vise virsa → inflates the numbers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Here we see the % identity against the viral Refrence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Coronavirus have high identity % to the refrence and are most likely not novel viruses.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On the other side.We see that flaviviridae has a median of 78 %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Here you see the contig length on a log 10 scale.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baculoviridae → only 2 data points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Flaviviridae → whole spectrum. 90 -13.000 with a median of 1500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Picobirnaviridae in the middle with 130 -2000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Asterviridae is last, where majority are short contigs with outliers being huge.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Next I wanted to see what the noverl viruses are and which subjects they find.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To see the top 10 potentially novel viruses  I seperated them into groups below and above 90 and sorted the top 10 by total.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I took those 10 groups and filtered for top 10 subjects.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There are more subjects (1000) but we have to go through them to find something. I just sorted the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Flaviviridae &gt; Appears in most datasets with low identity and large contig lengths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&gt;Arteviridae with the most observations in the dataset, extreme differences in contig length and most subjects found.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Picobirnaviridae → 99 % of identity below 90 % and contributing 50 % of subjects in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Here we I will go fast through the Florian Data set since its not part of my master thesis.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One thing I want to point out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We have again we have a cross group findings: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We find Mimivirae and Phycodnaviridae in both small dna and large dna as significant results.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Reminder: Use VhVg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Perform Data driven viral discovery by running our unprocessed data against profiles in an Hidden Markov model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Filter against contaminants and viral data base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Use found contigs as seeds for progressive assembly of viral contigs in gatherer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&gt;perform taxonomic annotation with blast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generate hittable for 3 data sets. Only 2 used for master thesis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The VhVg output I use for downstream analysis: Hittables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Save the best results for the search against profiles and the search against the viral database.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Some columns are exclusive to local files, some are for fetched files.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Processed taxonomy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Next I want to describe the data is used.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760" cy="400716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&gt; Start with taubert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Taubert working group at mhh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Focus on immune response of liver before and after transplantation.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Kind enough to provide patient liver data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I searched all 3 viral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760" cy="400716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Folder structure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Paired end reads seperated into files → more files than samples. 323 samples but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760" cy="400716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Next → Chris provided me with existing hittable.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Consisting of Mammalian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I subset the hittable for specific criteria and analyzed the subset again.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The hittable contained RNA viruses for mammals. Therefore I only ran the RNA virus group for VHVG.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96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&gt; Almost 100000 observatiosn with 34.000 samples.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Criteria filtered : contig length criteria to make sure, something gets assembled by gatherer, only significant groups and we concentrate on novel viruses.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1666 SRA ids left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Still too much. Further filtering for specific groups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&gt; Analyzed 6/8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760" cy="400716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Not part of the final master thesis, but I also analyzed the data for Dr. Florian Pfaff from …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Wild hogs samples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all 3 groups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I will not go in detail since it wont be part of my thesis.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4"/>
          <p:cNvSpPr/>
          <p:nvPr/>
        </p:nvSpPr>
        <p:spPr>
          <a:xfrm>
            <a:off x="530280" y="4851360"/>
            <a:ext cx="8606160" cy="28440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Textfeld 7"/>
          <p:cNvSpPr/>
          <p:nvPr/>
        </p:nvSpPr>
        <p:spPr>
          <a:xfrm>
            <a:off x="596880" y="4903920"/>
            <a:ext cx="97020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6EF944D4-0642-4793-B5F3-1B33D6D509A3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2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41880" cy="178200"/>
          </a:xfrm>
          <a:prstGeom prst="rect">
            <a:avLst/>
          </a:prstGeom>
          <a:ln w="0">
            <a:noFill/>
          </a:ln>
        </p:spPr>
      </p:pic>
      <p:sp>
        <p:nvSpPr>
          <p:cNvPr id="3" name="Rechteck 4"/>
          <p:cNvSpPr/>
          <p:nvPr/>
        </p:nvSpPr>
        <p:spPr>
          <a:xfrm>
            <a:off x="0" y="2727360"/>
            <a:ext cx="9136440" cy="240876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hteck 5"/>
          <p:cNvSpPr/>
          <p:nvPr/>
        </p:nvSpPr>
        <p:spPr>
          <a:xfrm>
            <a:off x="530280" y="1638360"/>
            <a:ext cx="8606160" cy="149580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Bild 7" descr=""/>
          <p:cNvPicPr/>
          <p:nvPr/>
        </p:nvPicPr>
        <p:blipFill>
          <a:blip r:embed="rId3"/>
          <a:stretch/>
        </p:blipFill>
        <p:spPr>
          <a:xfrm>
            <a:off x="7020000" y="320760"/>
            <a:ext cx="1656000" cy="5720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"/>
          <p:cNvSpPr/>
          <p:nvPr/>
        </p:nvSpPr>
        <p:spPr>
          <a:xfrm>
            <a:off x="530280" y="4851360"/>
            <a:ext cx="8606160" cy="28440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feld 7"/>
          <p:cNvSpPr/>
          <p:nvPr/>
        </p:nvSpPr>
        <p:spPr>
          <a:xfrm>
            <a:off x="596880" y="4903920"/>
            <a:ext cx="97020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55AC5CC3-6E3F-4D1D-976F-9690FE320544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46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41880" cy="17820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2.gif"/><Relationship Id="rId2" Type="http://schemas.openxmlformats.org/officeDocument/2006/relationships/image" Target="../media/image43.g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50" descr=""/>
          <p:cNvPicPr/>
          <p:nvPr/>
        </p:nvPicPr>
        <p:blipFill>
          <a:blip r:embed="rId1"/>
          <a:stretch/>
        </p:blipFill>
        <p:spPr>
          <a:xfrm>
            <a:off x="0" y="2743200"/>
            <a:ext cx="9136800" cy="2393280"/>
          </a:xfrm>
          <a:prstGeom prst="rect">
            <a:avLst/>
          </a:prstGeom>
          <a:ln w="0">
            <a:noFill/>
          </a:ln>
        </p:spPr>
      </p:pic>
      <p:sp>
        <p:nvSpPr>
          <p:cNvPr id="92" name="Rechteck 7"/>
          <p:cNvSpPr/>
          <p:nvPr/>
        </p:nvSpPr>
        <p:spPr>
          <a:xfrm>
            <a:off x="531000" y="1600200"/>
            <a:ext cx="8606160" cy="1495800"/>
          </a:xfrm>
          <a:prstGeom prst="rect">
            <a:avLst/>
          </a:prstGeom>
          <a:solidFill>
            <a:srgbClr val="0d38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rafik 52" descr=""/>
          <p:cNvPicPr/>
          <p:nvPr/>
        </p:nvPicPr>
        <p:blipFill>
          <a:blip r:embed="rId2"/>
          <a:stretch/>
        </p:blipFill>
        <p:spPr>
          <a:xfrm>
            <a:off x="6744960" y="3200400"/>
            <a:ext cx="563040" cy="565200"/>
          </a:xfrm>
          <a:prstGeom prst="rect">
            <a:avLst/>
          </a:prstGeom>
          <a:ln w="0">
            <a:noFill/>
          </a:ln>
        </p:spPr>
      </p:pic>
      <p:pic>
        <p:nvPicPr>
          <p:cNvPr id="94" name="Grafik 53" descr=""/>
          <p:cNvPicPr/>
          <p:nvPr/>
        </p:nvPicPr>
        <p:blipFill>
          <a:blip r:embed="rId3"/>
          <a:stretch/>
        </p:blipFill>
        <p:spPr>
          <a:xfrm>
            <a:off x="7315200" y="3299400"/>
            <a:ext cx="1136160" cy="808200"/>
          </a:xfrm>
          <a:prstGeom prst="rect">
            <a:avLst/>
          </a:prstGeom>
          <a:ln w="0">
            <a:noFill/>
          </a:ln>
        </p:spPr>
      </p:pic>
      <p:pic>
        <p:nvPicPr>
          <p:cNvPr id="95" name="Grafik 54" descr=""/>
          <p:cNvPicPr/>
          <p:nvPr/>
        </p:nvPicPr>
        <p:blipFill>
          <a:blip r:embed="rId4"/>
          <a:stretch/>
        </p:blipFill>
        <p:spPr>
          <a:xfrm>
            <a:off x="5486400" y="3657600"/>
            <a:ext cx="1021680" cy="102168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3"/>
          <p:cNvSpPr/>
          <p:nvPr/>
        </p:nvSpPr>
        <p:spPr>
          <a:xfrm>
            <a:off x="668880" y="2533680"/>
            <a:ext cx="7553880" cy="56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Sergej Ruff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Twincore - RG Computational Virology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</a:t>
            </a: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22 August 2024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7" name="Rechteck 56"/>
          <p:cNvSpPr/>
          <p:nvPr/>
        </p:nvSpPr>
        <p:spPr>
          <a:xfrm>
            <a:off x="685800" y="1600200"/>
            <a:ext cx="8451360" cy="76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Characterization of the virome after liver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transplantation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Rechteck 57"/>
          <p:cNvSpPr/>
          <p:nvPr/>
        </p:nvSpPr>
        <p:spPr>
          <a:xfrm>
            <a:off x="4343400" y="2514600"/>
            <a:ext cx="479376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el"/>
                <a:ea typeface="ヒラギノ角ゴ Pro W3"/>
              </a:rPr>
              <a:t>VirushunterGatherer and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90920" y="1843560"/>
            <a:ext cx="755424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8"/>
          <p:cNvSpPr/>
          <p:nvPr/>
        </p:nvSpPr>
        <p:spPr>
          <a:xfrm>
            <a:off x="686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Florian Pfaff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693000" y="914400"/>
            <a:ext cx="4793040" cy="382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240" cy="6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Taubert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6"/>
          <p:cNvSpPr/>
          <p:nvPr/>
        </p:nvSpPr>
        <p:spPr>
          <a:xfrm>
            <a:off x="686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 -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Textfeld 5"/>
          <p:cNvSpPr/>
          <p:nvPr/>
        </p:nvSpPr>
        <p:spPr>
          <a:xfrm>
            <a:off x="686160" y="1405080"/>
            <a:ext cx="326736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Showing only Gatherer results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 each group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343400" y="94320"/>
            <a:ext cx="3428640" cy="471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6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Small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286000" y="228600"/>
            <a:ext cx="6856920" cy="457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6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Large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2286000" y="228600"/>
            <a:ext cx="6856920" cy="45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6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RNA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057400" y="114480"/>
            <a:ext cx="7028280" cy="46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6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Subjects found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451960" y="573120"/>
            <a:ext cx="5728320" cy="399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5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457200" y="1215360"/>
            <a:ext cx="7772040" cy="44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Analysis Summary</a:t>
            </a:r>
            <a:r>
              <a:rPr b="0" lang="en-US" sz="1600" spc="-1" strike="noStrike">
                <a:latin typeface="Arial"/>
              </a:rPr>
              <a:t>: Completed analysis of Taubert data for small DNA, large DNA, and RNA viruses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Data Overview</a:t>
            </a:r>
            <a:r>
              <a:rPr b="0" lang="en-US" sz="1600" spc="-1" strike="noStrike">
                <a:latin typeface="Arial"/>
              </a:rPr>
              <a:t>: Out of 557 FASTQ files, only a maximum of 6 files yielded significant results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Significance Threshold</a:t>
            </a:r>
            <a:r>
              <a:rPr b="0" lang="en-US" sz="1600" spc="-1" strike="noStrike">
                <a:latin typeface="Arial"/>
              </a:rPr>
              <a:t>: Significant results were close to the E-value cutoff of 1e-5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Contig Lengths</a:t>
            </a:r>
            <a:r>
              <a:rPr b="0" lang="en-US" sz="1600" spc="-1" strike="noStrike">
                <a:latin typeface="Arial"/>
              </a:rPr>
              <a:t>: Identified contigs were all below 200 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False Positives</a:t>
            </a:r>
            <a:r>
              <a:rPr b="0" lang="en-US" sz="1600" spc="-1" strike="noStrike">
                <a:latin typeface="Arial"/>
              </a:rPr>
              <a:t>: Detected false positive groups, such as Totiviridae (yeast virus)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Cross-Group Findings</a:t>
            </a:r>
            <a:r>
              <a:rPr b="0" lang="en-US" sz="1600" spc="-1" strike="noStrike">
                <a:latin typeface="Arial"/>
              </a:rPr>
              <a:t>: Uroviricota appeared in RNA virus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240" cy="6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Mammal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6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–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Textfeld 2"/>
          <p:cNvSpPr/>
          <p:nvPr/>
        </p:nvSpPr>
        <p:spPr>
          <a:xfrm>
            <a:off x="282600" y="1301040"/>
            <a:ext cx="33141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viral groups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Cutoff: 1e-5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044960" y="14400"/>
            <a:ext cx="3954960" cy="514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0280" y="601560"/>
            <a:ext cx="7764840" cy="303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Characterzation of the virome,VirusHunterGatherer and Virusparies - Outline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30280" y="1143000"/>
            <a:ext cx="7764840" cy="237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Methods and Material used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Reminder: VirusHunterGatherer and Hittables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SRA Data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Taubert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Virusparies Package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3.     Concluson and Outlook</a:t>
            </a:r>
            <a:endParaRPr b="0" lang="en-US" sz="1200" spc="-1" strike="noStrike">
              <a:latin typeface="Arial"/>
            </a:endParaRPr>
          </a:p>
          <a:p>
            <a:pPr marL="86400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6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groups across queries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Textfeld 2"/>
          <p:cNvSpPr/>
          <p:nvPr/>
        </p:nvSpPr>
        <p:spPr>
          <a:xfrm>
            <a:off x="173160" y="1397520"/>
            <a:ext cx="3492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4044960" y="0"/>
            <a:ext cx="3954960" cy="514224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0" y="3657600"/>
            <a:ext cx="4342320" cy="114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6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classified vs unclassified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Textfeld 2"/>
          <p:cNvSpPr/>
          <p:nvPr/>
        </p:nvSpPr>
        <p:spPr>
          <a:xfrm>
            <a:off x="260280" y="1390320"/>
            <a:ext cx="2964960" cy="13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Family extracted from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ViralRefSeq_taxonomy column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- 5310 observations for 274 unique SRA IDs.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283920" y="457200"/>
            <a:ext cx="5259960" cy="421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"/>
          <p:cNvSpPr/>
          <p:nvPr/>
        </p:nvSpPr>
        <p:spPr>
          <a:xfrm>
            <a:off x="14400" y="457200"/>
            <a:ext cx="34142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Non-Family Specific Profiles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228600" y="1371600"/>
            <a:ext cx="274284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for: Flavi_RdRp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657600" y="114480"/>
            <a:ext cx="3604320" cy="468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6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Identity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Textfeld 4"/>
          <p:cNvSpPr/>
          <p:nvPr/>
        </p:nvSpPr>
        <p:spPr>
          <a:xfrm>
            <a:off x="173160" y="1397520"/>
            <a:ext cx="3492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044960" y="0"/>
            <a:ext cx="3954960" cy="514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6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Contig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Textfeld 5"/>
          <p:cNvSpPr/>
          <p:nvPr/>
        </p:nvSpPr>
        <p:spPr>
          <a:xfrm>
            <a:off x="173160" y="1397520"/>
            <a:ext cx="3492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4044960" y="0"/>
            <a:ext cx="3954960" cy="514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228600" y="339120"/>
            <a:ext cx="20077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0" y="1828800"/>
            <a:ext cx="4114440" cy="205704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4343400" y="1828800"/>
            <a:ext cx="48002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228600" y="339120"/>
            <a:ext cx="20077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228600" y="1143000"/>
            <a:ext cx="86864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latin typeface="Arial"/>
              </a:rPr>
              <a:t>Classification Issues: 36% of viral taxa could not be classified due to missing information on viral families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latin typeface="Arial"/>
              </a:rPr>
              <a:t>Cross-Group Findings: 25 non-RNA viruses were identified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latin typeface="Arial"/>
              </a:rPr>
              <a:t>Profile Specificity: profiles are not specific to one family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0" y="2971800"/>
            <a:ext cx="2971440" cy="30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Arial"/>
              </a:rPr>
              <a:t>Flaviviridae</a:t>
            </a:r>
            <a:r>
              <a:rPr b="0" lang="en-US" sz="1800" spc="-1" strike="noStrike">
                <a:latin typeface="Arial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Data Sets</a:t>
            </a:r>
            <a:r>
              <a:rPr b="0" lang="en-US" sz="1400" spc="-1" strike="noStrike">
                <a:latin typeface="Arial"/>
              </a:rPr>
              <a:t>: 102 (174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Identity</a:t>
            </a:r>
            <a:r>
              <a:rPr b="0" lang="en-US" sz="1400" spc="-1" strike="noStrike">
                <a:latin typeface="Arial"/>
              </a:rPr>
              <a:t>: 67% &lt; 90%, median 78%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Contig Length</a:t>
            </a:r>
            <a:r>
              <a:rPr b="0" lang="en-US" sz="1400" spc="-1" strike="noStrike">
                <a:latin typeface="Arial"/>
              </a:rPr>
              <a:t>: 90 - 12,688 nt, median 1,524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2971800" y="2971800"/>
            <a:ext cx="2971440" cy="30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Arial"/>
              </a:rPr>
              <a:t>Arteriviridae</a:t>
            </a:r>
            <a:r>
              <a:rPr b="0" lang="en-US" sz="1800" spc="-1" strike="noStrike">
                <a:latin typeface="Arial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Data Sets</a:t>
            </a:r>
            <a:r>
              <a:rPr b="0" lang="en-US" sz="1400" spc="-1" strike="noStrike">
                <a:latin typeface="Arial"/>
              </a:rPr>
              <a:t>: 36 (1,070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Identity</a:t>
            </a:r>
            <a:r>
              <a:rPr b="0" lang="en-US" sz="1400" spc="-1" strike="noStrike">
                <a:latin typeface="Arial"/>
              </a:rPr>
              <a:t>: 35% &lt; 90%, median 94%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Contig Length</a:t>
            </a:r>
            <a:r>
              <a:rPr b="0" lang="en-US" sz="1400" spc="-1" strike="noStrike">
                <a:latin typeface="Arial"/>
              </a:rPr>
              <a:t>: 87 – 18,735 nt, median 104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6172200" y="2971800"/>
            <a:ext cx="2971440" cy="30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Arial"/>
              </a:rPr>
              <a:t>Picobirnaviridae</a:t>
            </a:r>
            <a:r>
              <a:rPr b="0" lang="en-US" sz="1800" spc="-1" strike="noStrike">
                <a:latin typeface="Arial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Data Sets</a:t>
            </a:r>
            <a:r>
              <a:rPr b="0" lang="en-US" sz="1400" spc="-1" strike="noStrike">
                <a:latin typeface="Arial"/>
              </a:rPr>
              <a:t>: 10 (312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Identity</a:t>
            </a:r>
            <a:r>
              <a:rPr b="0" lang="en-US" sz="1400" spc="-1" strike="noStrike">
                <a:latin typeface="Arial"/>
              </a:rPr>
              <a:t>: 99.4% &lt; 90%, median 67.5%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Contig Length</a:t>
            </a:r>
            <a:r>
              <a:rPr b="0" lang="en-US" sz="1400" spc="-1" strike="noStrike">
                <a:latin typeface="Arial"/>
              </a:rPr>
              <a:t>: 131 – 2,134 nt, median 282 nt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240" cy="6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Florian Pfaff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2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groups across queries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Textfeld 1"/>
          <p:cNvSpPr/>
          <p:nvPr/>
        </p:nvSpPr>
        <p:spPr>
          <a:xfrm>
            <a:off x="173160" y="1397520"/>
            <a:ext cx="3492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914400" y="2114640"/>
            <a:ext cx="3428640" cy="257148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4800600" y="2228760"/>
            <a:ext cx="3428640" cy="25714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5029200" y="57240"/>
            <a:ext cx="3200040" cy="217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3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Identity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Textfeld 3"/>
          <p:cNvSpPr/>
          <p:nvPr/>
        </p:nvSpPr>
        <p:spPr>
          <a:xfrm>
            <a:off x="173160" y="1397520"/>
            <a:ext cx="3492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888120" y="2286000"/>
            <a:ext cx="3352320" cy="251424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4800600" y="0"/>
            <a:ext cx="3428640" cy="257148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5029200" y="2514600"/>
            <a:ext cx="3047400" cy="22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6"/>
          <p:cNvSpPr/>
          <p:nvPr/>
        </p:nvSpPr>
        <p:spPr>
          <a:xfrm>
            <a:off x="686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Reminder: VirusHunterGatherer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4" name="Grafik 4" descr=""/>
          <p:cNvPicPr/>
          <p:nvPr/>
        </p:nvPicPr>
        <p:blipFill>
          <a:blip r:embed="rId1"/>
          <a:stretch/>
        </p:blipFill>
        <p:spPr>
          <a:xfrm>
            <a:off x="4572000" y="84960"/>
            <a:ext cx="4071960" cy="4709880"/>
          </a:xfrm>
          <a:prstGeom prst="rect">
            <a:avLst/>
          </a:prstGeom>
          <a:ln w="0">
            <a:noFill/>
          </a:ln>
        </p:spPr>
      </p:pic>
      <p:sp>
        <p:nvSpPr>
          <p:cNvPr id="105" name="Rechteck 5"/>
          <p:cNvSpPr/>
          <p:nvPr/>
        </p:nvSpPr>
        <p:spPr>
          <a:xfrm>
            <a:off x="351720" y="3800160"/>
            <a:ext cx="1365840" cy="908640"/>
          </a:xfrm>
          <a:prstGeom prst="rect">
            <a:avLst/>
          </a:prstGeom>
          <a:solidFill>
            <a:srgbClr val="81d41a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Rechteck 6"/>
          <p:cNvSpPr/>
          <p:nvPr/>
        </p:nvSpPr>
        <p:spPr>
          <a:xfrm>
            <a:off x="2894040" y="3800160"/>
            <a:ext cx="1365840" cy="908640"/>
          </a:xfrm>
          <a:prstGeom prst="rect">
            <a:avLst/>
          </a:prstGeom>
          <a:solidFill>
            <a:srgbClr val="81d41a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Virusparies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" name="Grafik 7" descr=""/>
          <p:cNvPicPr/>
          <p:nvPr/>
        </p:nvPicPr>
        <p:blipFill>
          <a:blip r:embed="rId2"/>
          <a:stretch/>
        </p:blipFill>
        <p:spPr>
          <a:xfrm>
            <a:off x="1354320" y="3573000"/>
            <a:ext cx="518400" cy="452880"/>
          </a:xfrm>
          <a:prstGeom prst="rect">
            <a:avLst/>
          </a:prstGeom>
          <a:ln w="0">
            <a:noFill/>
          </a:ln>
        </p:spPr>
      </p:pic>
      <p:pic>
        <p:nvPicPr>
          <p:cNvPr id="108" name="Grafik 8" descr=""/>
          <p:cNvPicPr/>
          <p:nvPr/>
        </p:nvPicPr>
        <p:blipFill>
          <a:blip r:embed="rId3"/>
          <a:stretch/>
        </p:blipFill>
        <p:spPr>
          <a:xfrm>
            <a:off x="3897000" y="3573000"/>
            <a:ext cx="518400" cy="452880"/>
          </a:xfrm>
          <a:prstGeom prst="rect">
            <a:avLst/>
          </a:prstGeom>
          <a:ln w="0">
            <a:noFill/>
          </a:ln>
        </p:spPr>
      </p:pic>
      <p:sp>
        <p:nvSpPr>
          <p:cNvPr id="109" name="Gerader Verbinder 9"/>
          <p:cNvSpPr/>
          <p:nvPr/>
        </p:nvSpPr>
        <p:spPr>
          <a:xfrm>
            <a:off x="2274840" y="973800"/>
            <a:ext cx="360" cy="37364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Grafik 10" descr=""/>
          <p:cNvPicPr/>
          <p:nvPr/>
        </p:nvPicPr>
        <p:blipFill>
          <a:blip r:embed="rId4"/>
          <a:stretch/>
        </p:blipFill>
        <p:spPr>
          <a:xfrm>
            <a:off x="3027600" y="1888200"/>
            <a:ext cx="1127880" cy="1208880"/>
          </a:xfrm>
          <a:prstGeom prst="rect">
            <a:avLst/>
          </a:prstGeom>
          <a:ln w="0">
            <a:noFill/>
          </a:ln>
        </p:spPr>
      </p:pic>
      <p:pic>
        <p:nvPicPr>
          <p:cNvPr id="111" name="Grafik 11" descr=""/>
          <p:cNvPicPr/>
          <p:nvPr/>
        </p:nvPicPr>
        <p:blipFill>
          <a:blip r:embed="rId5"/>
          <a:stretch/>
        </p:blipFill>
        <p:spPr>
          <a:xfrm>
            <a:off x="526320" y="1888200"/>
            <a:ext cx="1127880" cy="1208880"/>
          </a:xfrm>
          <a:prstGeom prst="rect">
            <a:avLst/>
          </a:prstGeom>
          <a:ln w="0">
            <a:noFill/>
          </a:ln>
        </p:spPr>
      </p:pic>
      <p:sp>
        <p:nvSpPr>
          <p:cNvPr id="112" name="Rechteck 12"/>
          <p:cNvSpPr/>
          <p:nvPr/>
        </p:nvSpPr>
        <p:spPr>
          <a:xfrm>
            <a:off x="2738880" y="3274200"/>
            <a:ext cx="1137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Hittables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Rechteck 13"/>
          <p:cNvSpPr/>
          <p:nvPr/>
        </p:nvSpPr>
        <p:spPr>
          <a:xfrm>
            <a:off x="262440" y="3274200"/>
            <a:ext cx="1137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Hittables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" name="Gerade Verbindung mit Pfeil 15"/>
          <p:cNvSpPr/>
          <p:nvPr/>
        </p:nvSpPr>
        <p:spPr>
          <a:xfrm flipH="1">
            <a:off x="1083240" y="3098520"/>
            <a:ext cx="4680" cy="70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Gerade Verbindung mit Pfeil 17"/>
          <p:cNvSpPr/>
          <p:nvPr/>
        </p:nvSpPr>
        <p:spPr>
          <a:xfrm flipH="1">
            <a:off x="3584880" y="3098520"/>
            <a:ext cx="4320" cy="70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Textfeld 22"/>
          <p:cNvSpPr/>
          <p:nvPr/>
        </p:nvSpPr>
        <p:spPr>
          <a:xfrm>
            <a:off x="420840" y="979200"/>
            <a:ext cx="15746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Local </a:t>
            </a:r>
            <a:r>
              <a:rPr b="1" lang="de-DE" sz="1400" spc="-1" strike="noStrike">
                <a:solidFill>
                  <a:srgbClr val="8d1d75"/>
                </a:solidFill>
                <a:latin typeface="Arial"/>
                <a:ea typeface="DejaVu Sans"/>
              </a:rPr>
              <a:t>Taubert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b="1" lang="de-DE" sz="1400" spc="-1" strike="noStrike">
                <a:solidFill>
                  <a:srgbClr val="8d1d75"/>
                </a:solidFill>
                <a:latin typeface="Arial"/>
                <a:ea typeface="DejaVu Sans"/>
              </a:rPr>
              <a:t>Pfaff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Textfeld 23"/>
          <p:cNvSpPr/>
          <p:nvPr/>
        </p:nvSpPr>
        <p:spPr>
          <a:xfrm>
            <a:off x="2815560" y="969120"/>
            <a:ext cx="15746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8d1d75"/>
                </a:solidFill>
                <a:latin typeface="Arial"/>
                <a:ea typeface="DejaVu Sans"/>
              </a:rPr>
              <a:t>Mammal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SRA IDs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" name="Gerade Verbindung mit Pfeil 24"/>
          <p:cNvSpPr/>
          <p:nvPr/>
        </p:nvSpPr>
        <p:spPr>
          <a:xfrm flipH="1">
            <a:off x="1077840" y="1493640"/>
            <a:ext cx="5040" cy="39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Gerade Verbindung mit Pfeil 27"/>
          <p:cNvSpPr/>
          <p:nvPr/>
        </p:nvSpPr>
        <p:spPr>
          <a:xfrm flipH="1">
            <a:off x="3569760" y="1427400"/>
            <a:ext cx="5040" cy="39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4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Contig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Textfeld 7"/>
          <p:cNvSpPr/>
          <p:nvPr/>
        </p:nvSpPr>
        <p:spPr>
          <a:xfrm>
            <a:off x="173160" y="1397520"/>
            <a:ext cx="3492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914400" y="2057400"/>
            <a:ext cx="3428640" cy="257148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4800600" y="0"/>
            <a:ext cx="3428640" cy="240012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5029200" y="2419920"/>
            <a:ext cx="3200040" cy="240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/>
          <p:nvPr/>
        </p:nvSpPr>
        <p:spPr>
          <a:xfrm>
            <a:off x="228600" y="457200"/>
            <a:ext cx="21448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57200" y="1371600"/>
            <a:ext cx="77720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Arial"/>
              </a:rPr>
              <a:t>Comparison of Taubert and Pfaff Data</a:t>
            </a:r>
            <a:r>
              <a:rPr b="0" lang="en-US" sz="1800" spc="-1" strike="noStrike">
                <a:latin typeface="Arial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Pfaff Data: 30 out of 32 files yielded significant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latin typeface="Arial"/>
              </a:rPr>
              <a:t>Taubert Data: Only up to 6 out of 557 files showed significant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latin typeface="Arial"/>
              </a:rPr>
              <a:t>Note</a:t>
            </a:r>
            <a:r>
              <a:rPr b="0" lang="en-US" sz="1800" spc="-1" strike="noStrike">
                <a:latin typeface="Arial"/>
              </a:rPr>
              <a:t>: Potential impact of Taubert data not being preprocessed for viral discovery?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6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Textfeld 5"/>
          <p:cNvSpPr/>
          <p:nvPr/>
        </p:nvSpPr>
        <p:spPr>
          <a:xfrm>
            <a:off x="237960" y="1234080"/>
            <a:ext cx="8488440" cy="19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 Functions: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1 function to import hittables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plot functions (box plots, violin plots, bar plots, scatter plots and bubble plots)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2 functions to generate graphical 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3 export functions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utils functions (subset hittable,combine hittables,extract group of interest from taxonomy column, add phylum information,and perform summary statistics).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2" name="Grafik 6" descr=""/>
          <p:cNvPicPr/>
          <p:nvPr/>
        </p:nvPicPr>
        <p:blipFill>
          <a:blip r:embed="rId1"/>
          <a:stretch/>
        </p:blipFill>
        <p:spPr>
          <a:xfrm>
            <a:off x="5254560" y="2713320"/>
            <a:ext cx="3248640" cy="209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240" cy="6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Concluson and Outlook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6"/>
          <p:cNvSpPr/>
          <p:nvPr/>
        </p:nvSpPr>
        <p:spPr>
          <a:xfrm>
            <a:off x="173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Concluson and Outlook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Textfeld 5"/>
          <p:cNvSpPr/>
          <p:nvPr/>
        </p:nvSpPr>
        <p:spPr>
          <a:xfrm>
            <a:off x="267480" y="1144800"/>
            <a:ext cx="8592480" cy="34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Analysis complete with only up to 6 files showing significant results; issues include E-values near cutoff, false positives, high identity, and short contig lengths.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Notable classification issues and interesting viral families identified.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Pfaff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Preprocessing impact on viral discovery remains to be assessed.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Observed across all experiments.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Ongoing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Two mammal runs are currently running on Aeternitas.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Analyze additional mammalian viruses.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gene maps or a phylogenetic tree for a group of interest.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Submit Virusparies to Bioconductor.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Write master’s thesis.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240" cy="6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your time</a:t>
            </a:r>
            <a:br>
              <a:rPr sz="4400"/>
            </a:b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7" name="Grafik 3" descr=""/>
          <p:cNvPicPr/>
          <p:nvPr/>
        </p:nvPicPr>
        <p:blipFill>
          <a:blip r:embed="rId1"/>
          <a:stretch/>
        </p:blipFill>
        <p:spPr>
          <a:xfrm>
            <a:off x="3953520" y="2379960"/>
            <a:ext cx="2430360" cy="2633760"/>
          </a:xfrm>
          <a:prstGeom prst="rect">
            <a:avLst/>
          </a:prstGeom>
          <a:ln w="0">
            <a:noFill/>
          </a:ln>
        </p:spPr>
      </p:pic>
      <p:pic>
        <p:nvPicPr>
          <p:cNvPr id="218" name="Grafik 4" descr=""/>
          <p:cNvPicPr/>
          <p:nvPr/>
        </p:nvPicPr>
        <p:blipFill>
          <a:blip r:embed="rId2"/>
          <a:stretch/>
        </p:blipFill>
        <p:spPr>
          <a:xfrm>
            <a:off x="5038200" y="2265480"/>
            <a:ext cx="4761000" cy="267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6"/>
          <p:cNvSpPr/>
          <p:nvPr/>
        </p:nvSpPr>
        <p:spPr>
          <a:xfrm>
            <a:off x="686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Reminder: Hittables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21" name="Grafik 1" descr=""/>
          <p:cNvPicPr/>
          <p:nvPr/>
        </p:nvPicPr>
        <p:blipFill>
          <a:blip r:embed="rId1"/>
          <a:stretch/>
        </p:blipFill>
        <p:spPr>
          <a:xfrm>
            <a:off x="64440" y="981360"/>
            <a:ext cx="4186440" cy="2930400"/>
          </a:xfrm>
          <a:prstGeom prst="rect">
            <a:avLst/>
          </a:prstGeom>
          <a:ln w="0">
            <a:noFill/>
          </a:ln>
        </p:spPr>
      </p:pic>
      <p:pic>
        <p:nvPicPr>
          <p:cNvPr id="122" name="Grafik 2" descr=""/>
          <p:cNvPicPr/>
          <p:nvPr/>
        </p:nvPicPr>
        <p:blipFill>
          <a:blip r:embed="rId2"/>
          <a:stretch/>
        </p:blipFill>
        <p:spPr>
          <a:xfrm>
            <a:off x="4505040" y="981360"/>
            <a:ext cx="4548240" cy="2930400"/>
          </a:xfrm>
          <a:prstGeom prst="rect">
            <a:avLst/>
          </a:prstGeom>
          <a:ln w="0">
            <a:noFill/>
          </a:ln>
        </p:spPr>
      </p:pic>
      <p:sp>
        <p:nvSpPr>
          <p:cNvPr id="123" name="Gerader Verbinder 6"/>
          <p:cNvSpPr/>
          <p:nvPr/>
        </p:nvSpPr>
        <p:spPr>
          <a:xfrm>
            <a:off x="208080" y="490320"/>
            <a:ext cx="245160" cy="9518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Textfeld 23"/>
          <p:cNvSpPr/>
          <p:nvPr/>
        </p:nvSpPr>
        <p:spPr>
          <a:xfrm>
            <a:off x="505440" y="4311720"/>
            <a:ext cx="60426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7030a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7030a0"/>
                </a:solidFill>
                <a:latin typeface="Arial"/>
                <a:ea typeface="DejaVu Sans"/>
              </a:rPr>
              <a:t>ViralRefSeq_taxonomy processed to extract virus family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25" name="Gruppieren 27"/>
          <p:cNvGrpSpPr/>
          <p:nvPr/>
        </p:nvGrpSpPr>
        <p:grpSpPr>
          <a:xfrm>
            <a:off x="3448080" y="1391040"/>
            <a:ext cx="1070280" cy="2252880"/>
            <a:chOff x="3448080" y="1391040"/>
            <a:chExt cx="1070280" cy="2252880"/>
          </a:xfrm>
        </p:grpSpPr>
        <p:grpSp>
          <p:nvGrpSpPr>
            <p:cNvPr id="126" name="Gruppieren 25"/>
            <p:cNvGrpSpPr/>
            <p:nvPr/>
          </p:nvGrpSpPr>
          <p:grpSpPr>
            <a:xfrm>
              <a:off x="3448080" y="1391040"/>
              <a:ext cx="1070280" cy="1810800"/>
              <a:chOff x="3448080" y="1391040"/>
              <a:chExt cx="1070280" cy="1810800"/>
            </a:xfrm>
          </p:grpSpPr>
          <p:grpSp>
            <p:nvGrpSpPr>
              <p:cNvPr id="127" name="Gruppieren 22"/>
              <p:cNvGrpSpPr/>
              <p:nvPr/>
            </p:nvGrpSpPr>
            <p:grpSpPr>
              <a:xfrm>
                <a:off x="3581640" y="1391040"/>
                <a:ext cx="936720" cy="1810800"/>
                <a:chOff x="3581640" y="1391040"/>
                <a:chExt cx="936720" cy="1810800"/>
              </a:xfrm>
            </p:grpSpPr>
            <p:sp>
              <p:nvSpPr>
                <p:cNvPr id="128" name="Pfeil nach rechts 10"/>
                <p:cNvSpPr/>
                <p:nvPr/>
              </p:nvSpPr>
              <p:spPr>
                <a:xfrm>
                  <a:off x="4242240" y="1442160"/>
                  <a:ext cx="251280" cy="1843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29" name="Pfeil nach rechts 11"/>
                <p:cNvSpPr/>
                <p:nvPr/>
              </p:nvSpPr>
              <p:spPr>
                <a:xfrm>
                  <a:off x="4267080" y="2404800"/>
                  <a:ext cx="251280" cy="1843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0" name="Pfeil nach rechts 14"/>
                <p:cNvSpPr/>
                <p:nvPr/>
              </p:nvSpPr>
              <p:spPr>
                <a:xfrm>
                  <a:off x="4257000" y="2584800"/>
                  <a:ext cx="251280" cy="1843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1" name="Pfeil nach rechts 15"/>
                <p:cNvSpPr/>
                <p:nvPr/>
              </p:nvSpPr>
              <p:spPr>
                <a:xfrm>
                  <a:off x="4267080" y="2690280"/>
                  <a:ext cx="251280" cy="1843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2" name="Pfeil nach rechts 16"/>
                <p:cNvSpPr/>
                <p:nvPr/>
              </p:nvSpPr>
              <p:spPr>
                <a:xfrm>
                  <a:off x="4245120" y="3017520"/>
                  <a:ext cx="251280" cy="1843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3" name="Pfeil nach rechts 20"/>
                <p:cNvSpPr/>
                <p:nvPr/>
              </p:nvSpPr>
              <p:spPr>
                <a:xfrm flipH="1">
                  <a:off x="3581640" y="1391040"/>
                  <a:ext cx="221760" cy="1731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sp>
            <p:nvSpPr>
              <p:cNvPr id="134" name="Pfeil nach rechts 24"/>
              <p:cNvSpPr/>
              <p:nvPr/>
            </p:nvSpPr>
            <p:spPr>
              <a:xfrm flipH="1">
                <a:off x="3448080" y="2298240"/>
                <a:ext cx="221760" cy="1731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35" name="Pfeil nach rechts 26"/>
            <p:cNvSpPr/>
            <p:nvPr/>
          </p:nvSpPr>
          <p:spPr>
            <a:xfrm>
              <a:off x="4237560" y="3459600"/>
              <a:ext cx="251280" cy="1843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240" cy="619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Rechteck 61"/>
          <p:cNvSpPr/>
          <p:nvPr/>
        </p:nvSpPr>
        <p:spPr>
          <a:xfrm>
            <a:off x="1600200" y="3200400"/>
            <a:ext cx="639720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AG Taubert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Liver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6"/>
          <p:cNvSpPr/>
          <p:nvPr/>
        </p:nvSpPr>
        <p:spPr>
          <a:xfrm>
            <a:off x="686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Taubert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9" name="Grafik 2" descr=""/>
          <p:cNvPicPr/>
          <p:nvPr/>
        </p:nvPicPr>
        <p:blipFill>
          <a:blip r:embed="rId1"/>
          <a:stretch/>
        </p:blipFill>
        <p:spPr>
          <a:xfrm>
            <a:off x="686160" y="917640"/>
            <a:ext cx="5438880" cy="385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240" cy="619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Rechteck 61"/>
          <p:cNvSpPr/>
          <p:nvPr/>
        </p:nvSpPr>
        <p:spPr>
          <a:xfrm>
            <a:off x="1600200" y="3200400"/>
            <a:ext cx="639720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SRA IDs re-examined from existing Hittable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RNA viruses only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6"/>
          <p:cNvSpPr/>
          <p:nvPr/>
        </p:nvSpPr>
        <p:spPr>
          <a:xfrm>
            <a:off x="686160" y="573120"/>
            <a:ext cx="776484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Mammal Data – overview of existing hittable.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xtfeld 6"/>
          <p:cNvSpPr/>
          <p:nvPr/>
        </p:nvSpPr>
        <p:spPr>
          <a:xfrm>
            <a:off x="686160" y="1241640"/>
            <a:ext cx="3378960" cy="27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Existing Hittable: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34.337 unique SRA Ids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Filtered based on: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'num_hits' &gt; 4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'ViralRefSeq_E' &lt; 1e-5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'ViralRefSeq_ident' &lt; 90</a:t>
            </a:r>
            <a:br>
              <a:rPr sz="1800"/>
            </a:b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4" name="Grafik 7" descr=""/>
          <p:cNvPicPr/>
          <p:nvPr/>
        </p:nvPicPr>
        <p:blipFill>
          <a:blip r:embed="rId1"/>
          <a:stretch/>
        </p:blipFill>
        <p:spPr>
          <a:xfrm>
            <a:off x="351720" y="874800"/>
            <a:ext cx="4494240" cy="3932280"/>
          </a:xfrm>
          <a:prstGeom prst="rect">
            <a:avLst/>
          </a:prstGeom>
          <a:ln w="0">
            <a:noFill/>
          </a:ln>
        </p:spPr>
      </p:pic>
      <p:sp>
        <p:nvSpPr>
          <p:cNvPr id="145" name="Textfeld 8"/>
          <p:cNvSpPr/>
          <p:nvPr/>
        </p:nvSpPr>
        <p:spPr>
          <a:xfrm>
            <a:off x="5174280" y="1115280"/>
            <a:ext cx="3581640" cy="34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Selected profiles: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Flavi_RdRp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Hepe-Virga_RdRp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Negative_Bunya-Arena_RdRp 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Negative_Mono-Chu_RdRp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Negative_Orthomyxo_RdRp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Nido_NiRAN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NidoAstro_RdRp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240" cy="619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Florian Pfaff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Rechteck 1"/>
          <p:cNvSpPr/>
          <p:nvPr/>
        </p:nvSpPr>
        <p:spPr>
          <a:xfrm>
            <a:off x="1600200" y="3200400"/>
            <a:ext cx="639720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Institute of Diagnostic Virology (Friedrich-Loeffler-Institut)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Wild boars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Application>LibreOffice/7.3.7.2$Linux_X86_64 LibreOffice_project/30$Build-2</Application>
  <AppVersion>15.0000</AppVersion>
  <Words>742</Words>
  <Paragraphs>156</Paragraphs>
  <Company>xxx xxx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2009-06-17T18:39:09Z</dcterms:created>
  <dc:creator>xxx xxx</dc:creator>
  <dc:description/>
  <dc:language>en-US</dc:language>
  <cp:lastModifiedBy/>
  <dcterms:modified xsi:type="dcterms:W3CDTF">2024-08-22T01:30:05Z</dcterms:modified>
  <cp:revision>220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Bildschirmpräsentation (16:9)</vt:lpwstr>
  </property>
  <property fmtid="{D5CDD505-2E9C-101B-9397-08002B2CF9AE}" pid="4" name="Slides">
    <vt:i4>25</vt:i4>
  </property>
</Properties>
</file>